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2" r:id="rId7"/>
    <p:sldId id="266" r:id="rId8"/>
    <p:sldId id="263" r:id="rId9"/>
    <p:sldId id="265" r:id="rId10"/>
    <p:sldId id="264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4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0350" y="-3116055"/>
            <a:ext cx="8361229" cy="2098226"/>
          </a:xfrm>
        </p:spPr>
        <p:txBody>
          <a:bodyPr/>
          <a:lstStyle/>
          <a:p>
            <a:endParaRPr lang="ru-RU" dirty="0">
              <a:latin typeface="DejaVu Serif" panose="02060603050605020204" pitchFamily="18" charset="0"/>
              <a:ea typeface="DejaVu Serif" panose="020606030506050202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081390" y="465514"/>
            <a:ext cx="8326145" cy="1845424"/>
          </a:xfrm>
        </p:spPr>
        <p:txBody>
          <a:bodyPr>
            <a:normAutofit/>
          </a:bodyPr>
          <a:lstStyle/>
          <a:p>
            <a:r>
              <a:rPr lang="en-US" sz="4800" b="1" dirty="0" err="1" smtClean="0"/>
              <a:t>Kosmozviozdi</a:t>
            </a:r>
            <a:endParaRPr lang="en-US" sz="4000" b="1" dirty="0" smtClean="0"/>
          </a:p>
          <a:p>
            <a:r>
              <a:rPr lang="ru-RU" sz="3600" i="1" dirty="0" smtClean="0"/>
              <a:t>Годовой проект по информатике</a:t>
            </a:r>
            <a:endParaRPr lang="ru-RU" sz="36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885" y="3192087"/>
            <a:ext cx="60849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/>
              <a:t>Автор:</a:t>
            </a:r>
          </a:p>
          <a:p>
            <a:pPr algn="r"/>
            <a:r>
              <a:rPr lang="ru-RU" sz="3200" dirty="0" err="1" smtClean="0"/>
              <a:t>Семушев</a:t>
            </a:r>
            <a:r>
              <a:rPr lang="ru-RU" sz="3200" dirty="0" smtClean="0"/>
              <a:t> Климент,</a:t>
            </a:r>
          </a:p>
          <a:p>
            <a:pPr algn="r"/>
            <a:r>
              <a:rPr lang="ru-RU" sz="3200" dirty="0" smtClean="0"/>
              <a:t>ученик 10-5 класса</a:t>
            </a:r>
          </a:p>
          <a:p>
            <a:pPr algn="r"/>
            <a:r>
              <a:rPr lang="ru-RU" sz="3200" dirty="0" smtClean="0"/>
              <a:t>Руководитель:</a:t>
            </a:r>
          </a:p>
          <a:p>
            <a:pPr algn="r"/>
            <a:r>
              <a:rPr lang="ru-RU" sz="3200" dirty="0" smtClean="0"/>
              <a:t>Ушаков Денис Михайлович</a:t>
            </a:r>
            <a:endParaRPr lang="ru-RU" sz="32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85" y="286915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Пример работы программы</a:t>
            </a:r>
            <a:endParaRPr lang="ru-RU" sz="4800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11127"/>
            <a:ext cx="8884508" cy="499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1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Возникшие затруднения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734207"/>
            <a:ext cx="9601200" cy="3581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Иногда при генерации системы игра зависала – это было вызвано тем, что на экране не было места для появления новой планеты (их количество заранее определяется функцией </a:t>
            </a:r>
            <a:r>
              <a:rPr lang="en-US" dirty="0" smtClean="0"/>
              <a:t>rando</a:t>
            </a:r>
            <a:r>
              <a:rPr lang="en-US" dirty="0"/>
              <a:t>m</a:t>
            </a:r>
            <a:r>
              <a:rPr lang="ru-RU" dirty="0" smtClean="0"/>
              <a:t>) – функция проверки отсутствия других планет рядом возвращала значение </a:t>
            </a:r>
            <a:r>
              <a:rPr lang="en-US" dirty="0" smtClean="0"/>
              <a:t>false. </a:t>
            </a:r>
            <a:r>
              <a:rPr lang="ru-RU" dirty="0" smtClean="0"/>
              <a:t>Это было решено тем, что теперь если за некоторое число попыток (50) не получится расположить на экране объект (функцией </a:t>
            </a:r>
            <a:r>
              <a:rPr lang="en-US" dirty="0" smtClean="0"/>
              <a:t>random)</a:t>
            </a:r>
            <a:r>
              <a:rPr lang="en-GB" dirty="0" smtClean="0"/>
              <a:t>, </a:t>
            </a:r>
            <a:r>
              <a:rPr lang="ru-RU" dirty="0" smtClean="0"/>
              <a:t>то программа уменьшает число планет систем до количества уже сгенерированных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774" y="3615623"/>
            <a:ext cx="5764226" cy="324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6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118105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10244"/>
          </a:xfrm>
        </p:spPr>
        <p:txBody>
          <a:bodyPr>
            <a:normAutofit/>
          </a:bodyPr>
          <a:lstStyle/>
          <a:p>
            <a:r>
              <a:rPr lang="ru-RU" sz="4800" dirty="0" smtClean="0"/>
              <a:t>Правила игры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803862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Игрок управляет космическим кораблём, оказавшимся в просторах космоса, а препятствовать его путешествию будут законы физики – встречающиеся на пути звёздные системы </a:t>
            </a:r>
            <a:r>
              <a:rPr lang="ru-RU" sz="2800" dirty="0" err="1" smtClean="0"/>
              <a:t>гравитационно</a:t>
            </a:r>
            <a:r>
              <a:rPr lang="ru-RU" sz="2800" dirty="0" smtClean="0"/>
              <a:t> взаимодействуют с ракетой, а ограниченные запасы топлива ничуть не помогают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0" y="2793076"/>
            <a:ext cx="1653529" cy="40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Постановка задачи</a:t>
            </a:r>
            <a:endParaRPr lang="ru-RU" sz="48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70008"/>
            <a:ext cx="9373319" cy="52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Математическая модель</a:t>
            </a:r>
            <a:endParaRPr lang="ru-RU" sz="48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9906" y="1662545"/>
            <a:ext cx="5221112" cy="50346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09496" y="2286660"/>
            <a:ext cx="46804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Координатами ракеты считаются координаты центра прямоугольника, описанного около неё – приближенно центр масс.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91496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Математическая модель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481959"/>
            <a:ext cx="5752399" cy="50213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Так как перемещение считается за единицу времени, а масса ракеты принята единичной, каждый момент времени координата ракеты меняется на модуль проекции силы тяготения на соответствующую ось.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999" y="1197166"/>
            <a:ext cx="5068001" cy="5660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16421" y="3543567"/>
                <a:ext cx="3128933" cy="3314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𝐺𝑀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ru-RU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421" y="3543567"/>
                <a:ext cx="3128933" cy="3314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85890" y="3704417"/>
                <a:ext cx="13726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890" y="3704417"/>
                <a:ext cx="1372619" cy="646331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770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данных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451705"/>
              </p:ext>
            </p:extLst>
          </p:nvPr>
        </p:nvGraphicFramePr>
        <p:xfrm>
          <a:off x="5981702" y="2483770"/>
          <a:ext cx="5968998" cy="299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897">
                  <a:extLst>
                    <a:ext uri="{9D8B030D-6E8A-4147-A177-3AD203B41FA5}">
                      <a16:colId xmlns:a16="http://schemas.microsoft.com/office/drawing/2014/main" val="2370289751"/>
                    </a:ext>
                  </a:extLst>
                </a:gridCol>
                <a:gridCol w="727531">
                  <a:extLst>
                    <a:ext uri="{9D8B030D-6E8A-4147-A177-3AD203B41FA5}">
                      <a16:colId xmlns:a16="http://schemas.microsoft.com/office/drawing/2014/main" val="4044724112"/>
                    </a:ext>
                  </a:extLst>
                </a:gridCol>
                <a:gridCol w="852714">
                  <a:extLst>
                    <a:ext uri="{9D8B030D-6E8A-4147-A177-3AD203B41FA5}">
                      <a16:colId xmlns:a16="http://schemas.microsoft.com/office/drawing/2014/main" val="3678212522"/>
                    </a:ext>
                  </a:extLst>
                </a:gridCol>
                <a:gridCol w="852714">
                  <a:extLst>
                    <a:ext uri="{9D8B030D-6E8A-4147-A177-3AD203B41FA5}">
                      <a16:colId xmlns:a16="http://schemas.microsoft.com/office/drawing/2014/main" val="3427248791"/>
                    </a:ext>
                  </a:extLst>
                </a:gridCol>
                <a:gridCol w="852714">
                  <a:extLst>
                    <a:ext uri="{9D8B030D-6E8A-4147-A177-3AD203B41FA5}">
                      <a16:colId xmlns:a16="http://schemas.microsoft.com/office/drawing/2014/main" val="4282558857"/>
                    </a:ext>
                  </a:extLst>
                </a:gridCol>
                <a:gridCol w="852714">
                  <a:extLst>
                    <a:ext uri="{9D8B030D-6E8A-4147-A177-3AD203B41FA5}">
                      <a16:colId xmlns:a16="http://schemas.microsoft.com/office/drawing/2014/main" val="2518013169"/>
                    </a:ext>
                  </a:extLst>
                </a:gridCol>
                <a:gridCol w="852714">
                  <a:extLst>
                    <a:ext uri="{9D8B030D-6E8A-4147-A177-3AD203B41FA5}">
                      <a16:colId xmlns:a16="http://schemas.microsoft.com/office/drawing/2014/main" val="2572636935"/>
                    </a:ext>
                  </a:extLst>
                </a:gridCol>
              </a:tblGrid>
              <a:tr h="593805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planetNum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96831"/>
                  </a:ext>
                </a:extLst>
              </a:tr>
              <a:tr h="339317">
                <a:tc>
                  <a:txBody>
                    <a:bodyPr/>
                    <a:lstStyle/>
                    <a:p>
                      <a:r>
                        <a:rPr lang="en-US" dirty="0" smtClean="0"/>
                        <a:t>0 (x)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210566"/>
                  </a:ext>
                </a:extLst>
              </a:tr>
              <a:tr h="339317">
                <a:tc>
                  <a:txBody>
                    <a:bodyPr/>
                    <a:lstStyle/>
                    <a:p>
                      <a:r>
                        <a:rPr lang="en-US" dirty="0" smtClean="0"/>
                        <a:t>1 (y)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58244"/>
                  </a:ext>
                </a:extLst>
              </a:tr>
              <a:tr h="339317">
                <a:tc>
                  <a:txBody>
                    <a:bodyPr/>
                    <a:lstStyle/>
                    <a:p>
                      <a:r>
                        <a:rPr lang="en-US" dirty="0" smtClean="0"/>
                        <a:t>2 (r)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31265"/>
                  </a:ext>
                </a:extLst>
              </a:tr>
              <a:tr h="339317">
                <a:tc>
                  <a:txBody>
                    <a:bodyPr/>
                    <a:lstStyle/>
                    <a:p>
                      <a:r>
                        <a:rPr lang="en-US" dirty="0" smtClean="0"/>
                        <a:t>3 (m)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447308"/>
                  </a:ext>
                </a:extLst>
              </a:tr>
              <a:tr h="339317">
                <a:tc>
                  <a:txBody>
                    <a:bodyPr/>
                    <a:lstStyle/>
                    <a:p>
                      <a:r>
                        <a:rPr lang="en-US" dirty="0" smtClean="0"/>
                        <a:t>4 (</a:t>
                      </a:r>
                      <a:r>
                        <a:rPr lang="el-GR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υ</a:t>
                      </a:r>
                      <a: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0448"/>
                  </a:ext>
                </a:extLst>
              </a:tr>
              <a:tr h="530936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r>
                        <a:rPr lang="en-US" baseline="0" dirty="0" smtClean="0"/>
                        <a:t> (type)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447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9000" y="1471930"/>
            <a:ext cx="11061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Входные данные считываются с клавиатуры (</a:t>
            </a:r>
            <a:r>
              <a:rPr lang="en-US" sz="2800" dirty="0" smtClean="0"/>
              <a:t>“W”, ”A”, ”S”, ”D”, </a:t>
            </a:r>
            <a:r>
              <a:rPr lang="en-US" sz="2800" dirty="0"/>
              <a:t>“</a:t>
            </a:r>
            <a:r>
              <a:rPr lang="ru-RU" sz="2800" dirty="0"/>
              <a:t>↑</a:t>
            </a:r>
            <a:r>
              <a:rPr lang="en-US" sz="2800" dirty="0"/>
              <a:t>”, “</a:t>
            </a:r>
            <a:r>
              <a:rPr lang="ru-RU" sz="2800" dirty="0"/>
              <a:t>←</a:t>
            </a:r>
            <a:r>
              <a:rPr lang="en-US" sz="2800" dirty="0"/>
              <a:t>”, “</a:t>
            </a:r>
            <a:r>
              <a:rPr lang="ru-RU" sz="2800" dirty="0"/>
              <a:t>↓</a:t>
            </a:r>
            <a:r>
              <a:rPr lang="en-US" sz="2800" dirty="0"/>
              <a:t>”, “</a:t>
            </a:r>
            <a:r>
              <a:rPr lang="ru-RU" sz="2800" dirty="0"/>
              <a:t>→</a:t>
            </a:r>
            <a:r>
              <a:rPr lang="en-US" sz="2800" dirty="0" smtClean="0"/>
              <a:t>”</a:t>
            </a:r>
            <a:r>
              <a:rPr lang="ru-RU" sz="2800" dirty="0" smtClean="0"/>
              <a:t> для передвижения</a:t>
            </a:r>
            <a:r>
              <a:rPr lang="en-US" sz="2800" dirty="0" smtClean="0"/>
              <a:t> </a:t>
            </a:r>
            <a:r>
              <a:rPr lang="ru-RU" sz="2800" dirty="0" smtClean="0"/>
              <a:t>и </a:t>
            </a:r>
            <a:r>
              <a:rPr lang="en-US" sz="2800" dirty="0" smtClean="0"/>
              <a:t>”Enter</a:t>
            </a:r>
            <a:r>
              <a:rPr lang="en-US" sz="2800" dirty="0"/>
              <a:t>”, ”Esc</a:t>
            </a:r>
            <a:r>
              <a:rPr lang="en-US" sz="2800" dirty="0" smtClean="0"/>
              <a:t>”</a:t>
            </a:r>
            <a:r>
              <a:rPr lang="en-US" sz="2800" dirty="0"/>
              <a:t> </a:t>
            </a:r>
            <a:r>
              <a:rPr lang="ru-RU" sz="2800" dirty="0" smtClean="0"/>
              <a:t>для взаимодействия с интерфейсом</a:t>
            </a:r>
            <a:r>
              <a:rPr lang="en-US" sz="2800" dirty="0" smtClean="0"/>
              <a:t>)</a:t>
            </a:r>
            <a:r>
              <a:rPr lang="ru-RU" sz="2800" dirty="0" smtClean="0"/>
              <a:t> и мыши.</a:t>
            </a:r>
            <a:r>
              <a:rPr lang="en-US" sz="2800" dirty="0" smtClean="0"/>
              <a:t> 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89000" y="3437719"/>
            <a:ext cx="48417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Каждая созданная планета имеет тип, определяющий её внешний вид – он задаётся в случайном порядке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188" y="5834398"/>
            <a:ext cx="1023602" cy="10236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63" y="5848077"/>
            <a:ext cx="1009921" cy="100992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85" y="5833327"/>
            <a:ext cx="1024674" cy="102467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09" y="5833326"/>
            <a:ext cx="1024672" cy="10246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78" y="5834395"/>
            <a:ext cx="1023603" cy="102360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06" y="5834397"/>
            <a:ext cx="1023602" cy="102360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05" y="5834398"/>
            <a:ext cx="1023601" cy="102360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03" y="5834398"/>
            <a:ext cx="1023602" cy="102360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31001" y="5834398"/>
            <a:ext cx="1023602" cy="102360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9" y="5834398"/>
            <a:ext cx="1023602" cy="102360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483586"/>
            <a:ext cx="3290673" cy="34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Структура данных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623848"/>
            <a:ext cx="775663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Для сохранения таких данных, как рекордный счёт, и настроек (фон и разрешение экрана) используется текстовый файл.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234" y="2641914"/>
            <a:ext cx="2311912" cy="15452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931850"/>
            <a:ext cx="6979823" cy="39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2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/>
              <a:t>Метод решения</a:t>
            </a:r>
            <a:endParaRPr lang="ru-RU" sz="48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3991532" cy="9621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46185"/>
            <a:ext cx="3991532" cy="897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0679" y="1386870"/>
            <a:ext cx="6541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Топливо ракеты ограничено и уменьшается при нажатии клавиш </a:t>
            </a:r>
            <a:r>
              <a:rPr lang="en-US" sz="2400" dirty="0" smtClean="0"/>
              <a:t>“W” </a:t>
            </a:r>
            <a:r>
              <a:rPr lang="ru-RU" sz="2400" dirty="0" smtClean="0"/>
              <a:t>и</a:t>
            </a:r>
            <a:r>
              <a:rPr lang="en-US" sz="2400" dirty="0" smtClean="0"/>
              <a:t> “</a:t>
            </a:r>
            <a:r>
              <a:rPr lang="ru-RU" sz="2400" dirty="0"/>
              <a:t>↑</a:t>
            </a:r>
            <a:r>
              <a:rPr lang="en-US" sz="2400" dirty="0" smtClean="0"/>
              <a:t>”</a:t>
            </a:r>
            <a:r>
              <a:rPr lang="ru-RU" sz="2400" dirty="0" smtClean="0"/>
              <a:t>, когда топливо закончится, ракета не сможет ускориться вперёд.</a:t>
            </a:r>
            <a:endParaRPr lang="ru-RU" sz="24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81073"/>
            <a:ext cx="7712948" cy="29769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19048" y="3243797"/>
            <a:ext cx="4272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Игра </a:t>
            </a:r>
            <a:r>
              <a:rPr lang="ru-RU" sz="2400" dirty="0"/>
              <a:t>заканчивается, если ракета столкнётся с планетой или звездой, для этого рассматривается «</a:t>
            </a:r>
            <a:r>
              <a:rPr lang="ru-RU" sz="2400" dirty="0" err="1"/>
              <a:t>хитбокс</a:t>
            </a:r>
            <a:r>
              <a:rPr lang="ru-RU" sz="2400" dirty="0"/>
              <a:t>» – контур модели ракеты, для каждой точки которого рассчитывается расстояние до объектов звёздной системы.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951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Методы решения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0" y="1561381"/>
            <a:ext cx="81153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Планеты вращаются около звезды по круговым орбитам</a:t>
            </a:r>
          </a:p>
          <a:p>
            <a:pPr marL="0" indent="0">
              <a:buNone/>
            </a:pPr>
            <a:endParaRPr lang="ru-RU" sz="2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788" y="2232328"/>
            <a:ext cx="7034212" cy="4625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4008" y="2232710"/>
            <a:ext cx="40494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Траектория ракеты произвольна, но зависит от положения относительно других тел – рассчитывается сила тяготения ракеты к каждой планете и звезде, суммарная сила на единицу массы и времени равна перемещению – рассчитываются проекции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77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TM10001105[[fn=Урожай]]</Template>
  <TotalTime>916</TotalTime>
  <Words>449</Words>
  <Application>Microsoft Office PowerPoint</Application>
  <PresentationFormat>Широкоэкранный</PresentationFormat>
  <Paragraphs>83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Cambria Math</vt:lpstr>
      <vt:lpstr>DejaVu Serif</vt:lpstr>
      <vt:lpstr>Franklin Gothic Book</vt:lpstr>
      <vt:lpstr>Crop</vt:lpstr>
      <vt:lpstr>Презентация PowerPoint</vt:lpstr>
      <vt:lpstr>Правила игры</vt:lpstr>
      <vt:lpstr>Постановка задачи</vt:lpstr>
      <vt:lpstr>Математическая модель</vt:lpstr>
      <vt:lpstr>Математическая модель</vt:lpstr>
      <vt:lpstr>Структура данных</vt:lpstr>
      <vt:lpstr>Структура данных</vt:lpstr>
      <vt:lpstr>Метод решения</vt:lpstr>
      <vt:lpstr>Методы решения</vt:lpstr>
      <vt:lpstr>Пример работы программы</vt:lpstr>
      <vt:lpstr>Возникшие затруднения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big.heidi.hb@gmail.com</dc:creator>
  <cp:lastModifiedBy>big.heidi.hb@gmail.com</cp:lastModifiedBy>
  <cp:revision>38</cp:revision>
  <dcterms:created xsi:type="dcterms:W3CDTF">2020-04-20T02:32:15Z</dcterms:created>
  <dcterms:modified xsi:type="dcterms:W3CDTF">2020-04-25T07:05:14Z</dcterms:modified>
</cp:coreProperties>
</file>